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58" d="100"/>
          <a:sy n="58" d="100"/>
        </p:scale>
        <p:origin x="92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2" name="Shape 8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647700" latinLnBrk="0">
      <a:defRPr>
        <a:latin typeface="+mn-lt"/>
        <a:ea typeface="+mn-ea"/>
        <a:cs typeface="+mn-cs"/>
        <a:sym typeface="Helvetica Neue"/>
      </a:defRPr>
    </a:lvl1pPr>
    <a:lvl2pPr indent="228600" defTabSz="647700" latinLnBrk="0">
      <a:defRPr>
        <a:latin typeface="+mn-lt"/>
        <a:ea typeface="+mn-ea"/>
        <a:cs typeface="+mn-cs"/>
        <a:sym typeface="Helvetica Neue"/>
      </a:defRPr>
    </a:lvl2pPr>
    <a:lvl3pPr indent="457200" defTabSz="647700" latinLnBrk="0">
      <a:defRPr>
        <a:latin typeface="+mn-lt"/>
        <a:ea typeface="+mn-ea"/>
        <a:cs typeface="+mn-cs"/>
        <a:sym typeface="Helvetica Neue"/>
      </a:defRPr>
    </a:lvl3pPr>
    <a:lvl4pPr indent="685800" defTabSz="647700" latinLnBrk="0">
      <a:defRPr>
        <a:latin typeface="+mn-lt"/>
        <a:ea typeface="+mn-ea"/>
        <a:cs typeface="+mn-cs"/>
        <a:sym typeface="Helvetica Neue"/>
      </a:defRPr>
    </a:lvl4pPr>
    <a:lvl5pPr indent="914400" defTabSz="647700" latinLnBrk="0">
      <a:defRPr>
        <a:latin typeface="+mn-lt"/>
        <a:ea typeface="+mn-ea"/>
        <a:cs typeface="+mn-cs"/>
        <a:sym typeface="Helvetica Neue"/>
      </a:defRPr>
    </a:lvl5pPr>
    <a:lvl6pPr indent="1143000" defTabSz="647700" latinLnBrk="0">
      <a:defRPr>
        <a:latin typeface="+mn-lt"/>
        <a:ea typeface="+mn-ea"/>
        <a:cs typeface="+mn-cs"/>
        <a:sym typeface="Helvetica Neue"/>
      </a:defRPr>
    </a:lvl6pPr>
    <a:lvl7pPr indent="1371600" defTabSz="647700" latinLnBrk="0">
      <a:defRPr>
        <a:latin typeface="+mn-lt"/>
        <a:ea typeface="+mn-ea"/>
        <a:cs typeface="+mn-cs"/>
        <a:sym typeface="Helvetica Neue"/>
      </a:defRPr>
    </a:lvl7pPr>
    <a:lvl8pPr indent="1600200" defTabSz="647700" latinLnBrk="0">
      <a:defRPr>
        <a:latin typeface="+mn-lt"/>
        <a:ea typeface="+mn-ea"/>
        <a:cs typeface="+mn-cs"/>
        <a:sym typeface="Helvetica Neue"/>
      </a:defRPr>
    </a:lvl8pPr>
    <a:lvl9pPr indent="1828800" defTabSz="647700" latinLnBrk="0">
      <a:defRPr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>
            <a:off x="2387598" y="6438900"/>
            <a:ext cx="19624335" cy="0"/>
          </a:xfrm>
          <a:prstGeom prst="line">
            <a:avLst/>
          </a:prstGeom>
          <a:ln w="38100">
            <a:solidFill>
              <a:srgbClr val="FFFB00"/>
            </a:solidFill>
            <a:miter lim="400000"/>
          </a:ln>
        </p:spPr>
        <p:txBody>
          <a:bodyPr lIns="68578" tIns="68578" rIns="68578" bIns="68578"/>
          <a:lstStyle/>
          <a:p>
            <a:pPr algn="l" defTabSz="685800">
              <a:defRPr sz="1800"/>
            </a:pPr>
            <a:endParaRPr/>
          </a:p>
        </p:txBody>
      </p:sp>
      <p:sp>
        <p:nvSpPr>
          <p:cNvPr id="13" name="Title Text"/>
          <p:cNvSpPr txBox="1">
            <a:spLocks noGrp="1"/>
          </p:cNvSpPr>
          <p:nvPr>
            <p:ph type="title"/>
          </p:nvPr>
        </p:nvSpPr>
        <p:spPr>
          <a:xfrm>
            <a:off x="2387598" y="2730499"/>
            <a:ext cx="19621504" cy="3581404"/>
          </a:xfrm>
          <a:prstGeom prst="rect">
            <a:avLst/>
          </a:prstGeom>
        </p:spPr>
        <p:txBody>
          <a:bodyPr anchor="b"/>
          <a:lstStyle>
            <a:lvl1pPr>
              <a:defRPr sz="14400"/>
            </a:lvl1pPr>
          </a:lstStyle>
          <a:p>
            <a:r>
              <a:t>Title Text</a:t>
            </a:r>
          </a:p>
        </p:txBody>
      </p:sp>
      <p:sp>
        <p:nvSpPr>
          <p:cNvPr id="1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387598" y="7912100"/>
            <a:ext cx="19621504" cy="4876804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0" algn="ctr" defTabSz="647730">
              <a:spcBef>
                <a:spcPts val="0"/>
              </a:spcBef>
              <a:buSzTx/>
              <a:buNone/>
            </a:lvl2pPr>
            <a:lvl3pPr marL="0" indent="0" algn="ctr" defTabSz="647730">
              <a:spcBef>
                <a:spcPts val="0"/>
              </a:spcBef>
              <a:buSzTx/>
              <a:buNone/>
            </a:lvl3pPr>
            <a:lvl4pPr marL="0" indent="0" algn="ctr" defTabSz="647730">
              <a:spcBef>
                <a:spcPts val="0"/>
              </a:spcBef>
              <a:buSzTx/>
              <a:buNone/>
            </a:lvl4pPr>
            <a:lvl5pPr marL="0" indent="0" algn="ctr" defTabSz="647730">
              <a:spcBef>
                <a:spcPts val="0"/>
              </a:spcBef>
              <a:buSz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(n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2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0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3600"/>
              </a:spcBef>
              <a:buSzTx/>
              <a:buNone/>
            </a:lvl1pPr>
            <a:lvl2pPr marL="920750" indent="0" defTabSz="647730">
              <a:spcBef>
                <a:spcPts val="2400"/>
              </a:spcBef>
              <a:spcAft>
                <a:spcPts val="2400"/>
              </a:spcAft>
              <a:buSzTx/>
              <a:buNone/>
              <a:tabLst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90600" indent="457200" defTabSz="647730">
              <a:spcBef>
                <a:spcPts val="0"/>
              </a:spcBef>
              <a:buSzTx/>
              <a:buNone/>
            </a:lvl3pPr>
            <a:lvl4pPr marL="990600" indent="685800" defTabSz="647730">
              <a:spcBef>
                <a:spcPts val="0"/>
              </a:spcBef>
              <a:buSzTx/>
              <a:buNone/>
            </a:lvl4pPr>
            <a:lvl5pPr marL="990600" indent="914400" defTabSz="647730">
              <a:spcBef>
                <a:spcPts val="0"/>
              </a:spcBef>
              <a:buSzTx/>
              <a:buNone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1219198" y="2540000"/>
            <a:ext cx="21932902" cy="1"/>
          </a:xfrm>
          <a:prstGeom prst="line">
            <a:avLst/>
          </a:prstGeom>
          <a:ln w="38100">
            <a:solidFill>
              <a:srgbClr val="FFFB00"/>
            </a:solidFill>
            <a:miter lim="400000"/>
          </a:ln>
        </p:spPr>
        <p:txBody>
          <a:bodyPr lIns="68578" tIns="68578" rIns="68578" bIns="68578"/>
          <a:lstStyle/>
          <a:p>
            <a:pPr algn="l" defTabSz="685800">
              <a:defRPr sz="1800"/>
            </a:pPr>
            <a:endParaRPr/>
          </a:p>
        </p:txBody>
      </p:sp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899" cy="2044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6200" tIns="76200" rIns="76200" bIns="762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Body Level One…"/>
          <p:cNvSpPr txBox="1">
            <a:spLocks noGrp="1"/>
          </p:cNvSpPr>
          <p:nvPr>
            <p:ph type="body" idx="1"/>
          </p:nvPr>
        </p:nvSpPr>
        <p:spPr>
          <a:xfrm>
            <a:off x="1219200" y="3302001"/>
            <a:ext cx="21932899" cy="96433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6200" tIns="76200" rIns="76200" bIns="76200">
            <a:normAutofit/>
          </a:bodyPr>
          <a:lstStyle>
            <a:lvl2pPr marL="2311400" indent="-914400" defTabSz="685800">
              <a:spcBef>
                <a:spcPts val="3000"/>
              </a:spcBef>
              <a:defRPr sz="7200"/>
            </a:lvl2pPr>
            <a:lvl3pPr marL="4147550" indent="-1353550" defTabSz="685800">
              <a:spcBef>
                <a:spcPts val="1200"/>
              </a:spcBef>
              <a:defRPr sz="7200"/>
            </a:lvl3pPr>
            <a:lvl4pPr marL="5699957" indent="-1127957" defTabSz="685800">
              <a:spcBef>
                <a:spcPts val="1200"/>
              </a:spcBef>
              <a:defRPr sz="7200"/>
            </a:lvl4pPr>
            <a:lvl5pPr marL="6998366" indent="-902366" defTabSz="685800">
              <a:spcBef>
                <a:spcPts val="1200"/>
              </a:spcBef>
              <a:defRPr sz="7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  <p:sldLayoutId id="2147483654" r:id="rId5"/>
    <p:sldLayoutId id="2147483656" r:id="rId6"/>
  </p:sldLayoutIdLst>
  <p:transition spd="med"/>
  <p:txStyles>
    <p:titleStyle>
      <a:lvl1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914400" marR="0" indent="-914400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973176" marR="0" indent="-1058776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2906292" marR="0" indent="-1102892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50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3484476" marR="0" indent="-919076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50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3935662" marR="0" indent="-735262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50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2787314" marR="0" indent="-882314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3168314" marR="0" indent="-882314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3549314" marR="0" indent="-882314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3930314" marR="0" indent="-882314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51"/>
          <p:cNvSpPr txBox="1">
            <a:spLocks noGrp="1"/>
          </p:cNvSpPr>
          <p:nvPr>
            <p:ph type="ctrTitle"/>
          </p:nvPr>
        </p:nvSpPr>
        <p:spPr>
          <a:xfrm>
            <a:off x="2387600" y="2730500"/>
            <a:ext cx="19621500" cy="3581400"/>
          </a:xfrm>
          <a:prstGeom prst="rect">
            <a:avLst/>
          </a:prstGeom>
        </p:spPr>
        <p:txBody>
          <a:bodyPr/>
          <a:lstStyle/>
          <a:p>
            <a:r>
              <a:t>Odd’s n’ Ends*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69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First Class</a:t>
            </a:r>
          </a:p>
        </p:txBody>
      </p:sp>
      <p:sp>
        <p:nvSpPr>
          <p:cNvPr id="111" name="Text Placeholder 1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1 Thess 4:14</a:t>
            </a:r>
          </a:p>
          <a:p>
            <a:pPr lvl="1">
              <a:spcBef>
                <a:spcPts val="3000"/>
              </a:spcBef>
            </a:pPr>
            <a:r>
              <a:t>“For </a:t>
            </a:r>
            <a:r>
              <a:rPr>
                <a:solidFill>
                  <a:srgbClr val="FFFF00"/>
                </a:solidFill>
              </a:rPr>
              <a:t>if</a:t>
            </a:r>
            <a:r>
              <a:t> (εί) we believe that Jesus died and rose again, so also do we believe that God will bring with him those who have fallen asleep in Jesus.”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69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Second Class</a:t>
            </a:r>
          </a:p>
        </p:txBody>
      </p:sp>
      <p:sp>
        <p:nvSpPr>
          <p:cNvPr id="114" name="Text Placeholder 3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pPr marL="1018309" indent="-1018309"/>
            <a:r>
              <a:rPr sz="9800">
                <a:latin typeface="Times New Roman"/>
                <a:ea typeface="Times New Roman"/>
                <a:cs typeface="Times New Roman"/>
                <a:sym typeface="Times New Roman"/>
              </a:rPr>
              <a:t>εἰ</a:t>
            </a:r>
            <a:r>
              <a:t> in the protasis</a:t>
            </a:r>
          </a:p>
          <a:p>
            <a:r>
              <a:t>Truth of the protasis is assumed to be true, even though it is false, for the sake of the argument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itle 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Second Class</a:t>
            </a:r>
          </a:p>
        </p:txBody>
      </p:sp>
      <p:sp>
        <p:nvSpPr>
          <p:cNvPr id="117" name="Text Placeholder 3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1 Cor 2:8</a:t>
            </a:r>
          </a:p>
          <a:p>
            <a:pPr lvl="1">
              <a:spcBef>
                <a:spcPts val="3000"/>
              </a:spcBef>
            </a:pPr>
            <a:r>
              <a:t>“None of the rulers of this age understood it, for </a:t>
            </a:r>
            <a:br/>
            <a:r>
              <a:rPr>
                <a:solidFill>
                  <a:srgbClr val="FFFF00"/>
                </a:solidFill>
              </a:rPr>
              <a:t>if</a:t>
            </a:r>
            <a:r>
              <a:t> (εἰ) they had, they would not have crucified the Lord of glory.”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le 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Third Class</a:t>
            </a:r>
          </a:p>
        </p:txBody>
      </p:sp>
      <p:sp>
        <p:nvSpPr>
          <p:cNvPr id="120" name="Text Placeholder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1018309" indent="-1018309"/>
            <a:r>
              <a:rPr sz="9800">
                <a:latin typeface="Times New Roman"/>
                <a:ea typeface="Times New Roman"/>
                <a:cs typeface="Times New Roman"/>
                <a:sym typeface="Times New Roman"/>
              </a:rPr>
              <a:t>ἐάν</a:t>
            </a:r>
            <a:r>
              <a:t> + subjunctive in the protasis</a:t>
            </a:r>
          </a:p>
          <a:p>
            <a:r>
              <a:t>Two types</a:t>
            </a:r>
          </a:p>
          <a:p>
            <a:pPr lvl="1">
              <a:buClr>
                <a:srgbClr val="FFFFFF"/>
              </a:buClr>
              <a:defRPr>
                <a:solidFill>
                  <a:srgbClr val="FFFF00"/>
                </a:solidFill>
              </a:defRPr>
            </a:pPr>
            <a:r>
              <a:t>Present general</a:t>
            </a:r>
            <a:r>
              <a:rPr>
                <a:solidFill>
                  <a:srgbClr val="FFFFFF"/>
                </a:solidFill>
              </a:rPr>
              <a:t>: generic situation in the present time</a:t>
            </a:r>
          </a:p>
          <a:p>
            <a:pPr lvl="1">
              <a:buClr>
                <a:srgbClr val="FFFFFF"/>
              </a:buClr>
              <a:defRPr>
                <a:solidFill>
                  <a:srgbClr val="FFFF00"/>
                </a:solidFill>
              </a:defRPr>
            </a:pPr>
            <a:r>
              <a:t>More probable future</a:t>
            </a:r>
            <a:r>
              <a:rPr>
                <a:solidFill>
                  <a:srgbClr val="FFFFFF"/>
                </a:solidFill>
              </a:rPr>
              <a:t>: specific situation in future (more probable)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le 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Third Class: Present General</a:t>
            </a:r>
          </a:p>
        </p:txBody>
      </p:sp>
      <p:sp>
        <p:nvSpPr>
          <p:cNvPr id="123" name="Text Placeholder 3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1 John 1:9</a:t>
            </a:r>
          </a:p>
          <a:p>
            <a:pPr lvl="1">
              <a:spcBef>
                <a:spcPts val="3000"/>
              </a:spcBef>
            </a:pPr>
            <a:r>
              <a:t>“</a:t>
            </a:r>
            <a:r>
              <a:rPr>
                <a:solidFill>
                  <a:srgbClr val="FFFF00"/>
                </a:solidFill>
              </a:rPr>
              <a:t>If we confess </a:t>
            </a:r>
            <a:r>
              <a:t>(ἐὰν ὁμολογῶμεν) our sins, he is faithful and just and will forgive us our sins and cleanse us from all unrighteousness.”</a:t>
            </a:r>
          </a:p>
          <a:p>
            <a:pPr lvl="1">
              <a:spcBef>
                <a:spcPts val="3000"/>
              </a:spcBef>
            </a:pPr>
            <a:endParaRPr/>
          </a:p>
          <a:p>
            <a:pPr lvl="1">
              <a:spcBef>
                <a:spcPts val="3000"/>
              </a:spcBef>
            </a:pPr>
            <a:r>
              <a:t>“might”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itle 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Third Class: More Probable</a:t>
            </a:r>
          </a:p>
        </p:txBody>
      </p:sp>
      <p:sp>
        <p:nvSpPr>
          <p:cNvPr id="126" name="Text Placeholder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Luke 5:12</a:t>
            </a:r>
          </a:p>
          <a:p>
            <a:pPr lvl="1">
              <a:spcBef>
                <a:spcPts val="3000"/>
              </a:spcBef>
            </a:pPr>
            <a:r>
              <a:t>“Lord, </a:t>
            </a:r>
            <a:r>
              <a:rPr>
                <a:solidFill>
                  <a:srgbClr val="FFFF00"/>
                </a:solidFill>
              </a:rPr>
              <a:t>if you are willing </a:t>
            </a:r>
            <a:r>
              <a:t>(ἐὰν θέλῃς), you can make me clean.”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86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Word Order</a:t>
            </a:r>
          </a:p>
        </p:txBody>
      </p:sp>
      <p:sp>
        <p:nvSpPr>
          <p:cNvPr id="129" name="Shape 87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Conjunction + verb + subject + object</a:t>
            </a:r>
          </a:p>
          <a:p>
            <a:pPr lvl="1"/>
            <a:r>
              <a:t>Why so many initial conjunctions are not translated</a:t>
            </a:r>
          </a:p>
          <a:p>
            <a:r>
              <a:t>Alter for emphasis</a:t>
            </a:r>
          </a:p>
          <a:p>
            <a:pPr lvl="1"/>
            <a:r>
              <a:t>Nuance</a:t>
            </a:r>
          </a:p>
          <a:p>
            <a:pPr lvl="1"/>
            <a:r>
              <a:t>Emphasis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1" build="p" bldLvl="5" animBg="1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86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Word Order</a:t>
            </a:r>
          </a:p>
        </p:txBody>
      </p:sp>
      <p:sp>
        <p:nvSpPr>
          <p:cNvPr id="132" name="Shape 87"/>
          <p:cNvSpPr txBox="1">
            <a:spLocks noGrp="1"/>
          </p:cNvSpPr>
          <p:nvPr>
            <p:ph type="body" idx="1"/>
          </p:nvPr>
        </p:nvSpPr>
        <p:spPr>
          <a:xfrm>
            <a:off x="1219200" y="3843338"/>
            <a:ext cx="21932899" cy="7601721"/>
          </a:xfrm>
          <a:prstGeom prst="rect">
            <a:avLst/>
          </a:prstGeom>
        </p:spPr>
        <p:txBody>
          <a:bodyPr anchor="ctr"/>
          <a:lstStyle>
            <a:lvl1pPr marL="0" indent="0" algn="ctr">
              <a:buSzTx/>
              <a:buNone/>
            </a:lvl1pPr>
          </a:lstStyle>
          <a:p>
            <a:r>
              <a:t>Conjunction + verb + subject + object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1" build="p" bldLvl="5" animBg="1" advAuto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86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Emphasis</a:t>
            </a:r>
          </a:p>
        </p:txBody>
      </p:sp>
      <p:sp>
        <p:nvSpPr>
          <p:cNvPr id="135" name="Shape 87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1 Tim 2:4</a:t>
            </a:r>
          </a:p>
          <a:p>
            <a:pPr lvl="1">
              <a:spcBef>
                <a:spcPts val="3000"/>
              </a:spcBef>
            </a:pPr>
            <a:r>
              <a:t>God “wishes all people to be saved.”</a:t>
            </a:r>
          </a:p>
          <a:p>
            <a:pPr lvl="1">
              <a:spcBef>
                <a:spcPts val="3000"/>
              </a:spcBef>
            </a:pPr>
            <a:r>
              <a:t>ὃς </a:t>
            </a:r>
            <a:r>
              <a:rPr>
                <a:solidFill>
                  <a:srgbClr val="FFFF00"/>
                </a:solidFill>
              </a:rPr>
              <a:t>πάντας ἀνθρώπους </a:t>
            </a:r>
            <a:r>
              <a:t>θέλει σωθῆναι.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1" build="p" bldLvl="5" animBg="1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07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Emphasis</a:t>
            </a:r>
          </a:p>
        </p:txBody>
      </p:sp>
      <p:sp>
        <p:nvSpPr>
          <p:cNvPr id="138" name="Shape 108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Gal 2:19a</a:t>
            </a:r>
          </a:p>
          <a:p>
            <a:pPr lvl="1">
              <a:spcBef>
                <a:spcPts val="3000"/>
              </a:spcBef>
            </a:pPr>
            <a:r>
              <a:t>“For through the law </a:t>
            </a:r>
            <a:r>
              <a:rPr>
                <a:solidFill>
                  <a:srgbClr val="FFFF00"/>
                </a:solidFill>
              </a:rPr>
              <a:t>I</a:t>
            </a:r>
            <a:r>
              <a:t> died to the law so that I might live </a:t>
            </a:r>
            <a:r>
              <a:rPr>
                <a:solidFill>
                  <a:srgbClr val="FFFF00"/>
                </a:solidFill>
              </a:rPr>
              <a:t>for God</a:t>
            </a:r>
            <a:r>
              <a:t>.”</a:t>
            </a:r>
          </a:p>
          <a:p>
            <a:pPr lvl="1">
              <a:spcBef>
                <a:spcPts val="3000"/>
              </a:spcBef>
              <a:defRPr>
                <a:solidFill>
                  <a:srgbClr val="FFFF00"/>
                </a:solidFill>
              </a:defRPr>
            </a:pPr>
            <a:r>
              <a:t>ἐγὼ </a:t>
            </a:r>
            <a:r>
              <a:rPr>
                <a:solidFill>
                  <a:srgbClr val="FFFFFF"/>
                </a:solidFill>
              </a:rPr>
              <a:t>γὰρ διὰ νόμου νόμῳ ἀπέθανον, ἵνα </a:t>
            </a:r>
            <a:r>
              <a:t>θεῷ </a:t>
            </a:r>
            <a:r>
              <a:rPr>
                <a:solidFill>
                  <a:srgbClr val="FFFFFF"/>
                </a:solidFill>
              </a:rPr>
              <a:t>ζήσω.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le 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Idioms</a:t>
            </a:r>
          </a:p>
        </p:txBody>
      </p:sp>
      <p:sp>
        <p:nvSpPr>
          <p:cNvPr id="87" name="Text Placeholder 3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Rom 5:12</a:t>
            </a:r>
          </a:p>
          <a:p>
            <a:pPr lvl="1">
              <a:spcBef>
                <a:spcPts val="3000"/>
              </a:spcBef>
            </a:pPr>
            <a:r>
              <a:t>“Just as sin came into the world through one man, and death through sin, and so death spread to all men, </a:t>
            </a:r>
            <a:r>
              <a:rPr>
                <a:solidFill>
                  <a:srgbClr val="FFFF00"/>
                </a:solidFill>
              </a:rPr>
              <a:t>because</a:t>
            </a:r>
            <a:r>
              <a:t> (ἐφ᾿ ᾧ) all have sinned —”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07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Emphasis</a:t>
            </a:r>
          </a:p>
        </p:txBody>
      </p:sp>
      <p:sp>
        <p:nvSpPr>
          <p:cNvPr id="141" name="Shape 108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2833111" cy="9643344"/>
          </a:xfrm>
          <a:prstGeom prst="rect">
            <a:avLst/>
          </a:prstGeom>
        </p:spPr>
        <p:txBody>
          <a:bodyPr/>
          <a:lstStyle/>
          <a:p>
            <a:r>
              <a:t>Rom 1:17c</a:t>
            </a:r>
          </a:p>
          <a:p>
            <a:pPr lvl="1">
              <a:spcBef>
                <a:spcPts val="3000"/>
              </a:spcBef>
              <a:tabLst>
                <a:tab pos="7213600" algn="l"/>
                <a:tab pos="12166600" algn="l"/>
                <a:tab pos="16230600" algn="l"/>
              </a:tabLst>
              <a:defRPr i="1"/>
            </a:pPr>
            <a:r>
              <a:t>“</a:t>
            </a:r>
            <a:r>
              <a:rPr i="0"/>
              <a:t>The righteous 	</a:t>
            </a:r>
            <a:r>
              <a:rPr i="0">
                <a:solidFill>
                  <a:srgbClr val="FFFF54"/>
                </a:solidFill>
              </a:rPr>
              <a:t>shall live</a:t>
            </a:r>
            <a:r>
              <a:rPr i="0"/>
              <a:t> 	by faith” (ESV).</a:t>
            </a:r>
          </a:p>
          <a:p>
            <a:pPr lvl="1">
              <a:spcBef>
                <a:spcPts val="3000"/>
              </a:spcBef>
              <a:tabLst>
                <a:tab pos="7213600" algn="l"/>
                <a:tab pos="12166600" algn="l"/>
                <a:tab pos="16230600" algn="l"/>
              </a:tabLst>
            </a:pPr>
            <a:r>
              <a:t>ὁ δὲ δίκαιος 	ἐκ πίστεως 	</a:t>
            </a:r>
            <a:r>
              <a:rPr>
                <a:solidFill>
                  <a:srgbClr val="FFFF54"/>
                </a:solidFill>
              </a:rPr>
              <a:t>ζήσεται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82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Odds n’ Ends: Postpositives</a:t>
            </a:r>
          </a:p>
        </p:txBody>
      </p:sp>
      <p:pic>
        <p:nvPicPr>
          <p:cNvPr id="144" name="Picture 1" descr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6050" y="3004456"/>
            <a:ext cx="16459200" cy="10287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itle 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Partial Inflection</a:t>
            </a:r>
          </a:p>
        </p:txBody>
      </p:sp>
      <p:sp>
        <p:nvSpPr>
          <p:cNvPr id="90" name="TextBox 8"/>
          <p:cNvSpPr txBox="1"/>
          <p:nvPr/>
        </p:nvSpPr>
        <p:spPr>
          <a:xfrm>
            <a:off x="8538936" y="4260981"/>
            <a:ext cx="7293428" cy="57383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tabLst>
                <a:tab pos="4102100" algn="l"/>
              </a:tabLst>
              <a:defRPr sz="7200">
                <a:solidFill>
                  <a:srgbClr val="FFFFFF"/>
                </a:solidFill>
              </a:defRPr>
            </a:pPr>
            <a:r>
              <a:t>nom sg</a:t>
            </a:r>
            <a:r>
              <a:rPr sz="8800"/>
              <a:t>	</a:t>
            </a:r>
            <a:r>
              <a:rPr sz="9800">
                <a:latin typeface="Times New Roman"/>
                <a:ea typeface="Times New Roman"/>
                <a:cs typeface="Times New Roman"/>
                <a:sym typeface="Times New Roman"/>
              </a:rPr>
              <a:t>Λευίς</a:t>
            </a:r>
            <a:endParaRPr sz="8800"/>
          </a:p>
          <a:p>
            <a:pPr algn="l">
              <a:tabLst>
                <a:tab pos="4102100" algn="l"/>
              </a:tabLst>
              <a:defRPr sz="7200">
                <a:solidFill>
                  <a:srgbClr val="FFFFFF"/>
                </a:solidFill>
              </a:defRPr>
            </a:pPr>
            <a:r>
              <a:t>gen sg</a:t>
            </a:r>
            <a:r>
              <a:rPr sz="8800"/>
              <a:t>	</a:t>
            </a:r>
            <a:r>
              <a:rPr sz="9800">
                <a:latin typeface="Times New Roman"/>
                <a:ea typeface="Times New Roman"/>
                <a:cs typeface="Times New Roman"/>
                <a:sym typeface="Times New Roman"/>
              </a:rPr>
              <a:t>Λευί</a:t>
            </a:r>
            <a:endParaRPr sz="8800"/>
          </a:p>
          <a:p>
            <a:pPr algn="l">
              <a:tabLst>
                <a:tab pos="4102100" algn="l"/>
              </a:tabLst>
              <a:defRPr sz="7200">
                <a:solidFill>
                  <a:srgbClr val="FFFFFF"/>
                </a:solidFill>
              </a:defRPr>
            </a:pPr>
            <a:r>
              <a:t>dat sg</a:t>
            </a:r>
            <a:r>
              <a:rPr sz="8800"/>
              <a:t>	</a:t>
            </a:r>
            <a:r>
              <a:rPr sz="9800">
                <a:latin typeface="Times New Roman"/>
                <a:ea typeface="Times New Roman"/>
                <a:cs typeface="Times New Roman"/>
                <a:sym typeface="Times New Roman"/>
              </a:rPr>
              <a:t>Λευί</a:t>
            </a:r>
            <a:endParaRPr sz="8800"/>
          </a:p>
          <a:p>
            <a:pPr algn="l">
              <a:tabLst>
                <a:tab pos="4102100" algn="l"/>
              </a:tabLst>
              <a:defRPr sz="7200">
                <a:solidFill>
                  <a:srgbClr val="FFFFFF"/>
                </a:solidFill>
              </a:defRPr>
            </a:pPr>
            <a:r>
              <a:t>acc sg</a:t>
            </a:r>
            <a:r>
              <a:rPr sz="8800"/>
              <a:t>	</a:t>
            </a:r>
            <a:r>
              <a:rPr sz="9800">
                <a:latin typeface="Times New Roman"/>
                <a:ea typeface="Times New Roman"/>
                <a:cs typeface="Times New Roman"/>
                <a:sym typeface="Times New Roman"/>
              </a:rPr>
              <a:t>Λευίν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Uninflected</a:t>
            </a:r>
          </a:p>
        </p:txBody>
      </p:sp>
      <p:sp>
        <p:nvSpPr>
          <p:cNvPr id="93" name="Text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19567" y="5068254"/>
            <a:ext cx="4932164" cy="553804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>
              <a:defRPr sz="9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ἀββά</a:t>
            </a:r>
          </a:p>
          <a:p>
            <a:pPr>
              <a:defRPr sz="9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Ναζαρέθ</a:t>
            </a:r>
          </a:p>
          <a:p>
            <a:pPr>
              <a:defRPr sz="98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ῥαββουνί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8 Case System</a:t>
            </a:r>
          </a:p>
        </p:txBody>
      </p:sp>
      <p:sp>
        <p:nvSpPr>
          <p:cNvPr id="96" name="Text Placeholder 2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Four distinct forms</a:t>
            </a:r>
          </a:p>
          <a:p>
            <a:r>
              <a:t>Eight ideas</a:t>
            </a:r>
          </a:p>
          <a:p>
            <a:pPr lvl="1"/>
            <a:r>
              <a:t>Ablative (“from”)</a:t>
            </a:r>
          </a:p>
          <a:p>
            <a:pPr lvl="1"/>
            <a:r>
              <a:t>Locative (“in”)</a:t>
            </a:r>
          </a:p>
          <a:p>
            <a:pPr lvl="1"/>
            <a:r>
              <a:t>Instrumental (“by”)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itle 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Conditional Sentences</a:t>
            </a:r>
          </a:p>
        </p:txBody>
      </p:sp>
      <p:sp>
        <p:nvSpPr>
          <p:cNvPr id="99" name="Text Placeholder 2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If (protasis)</a:t>
            </a:r>
          </a:p>
          <a:p>
            <a:r>
              <a:t>Then (apodosis)</a:t>
            </a:r>
          </a:p>
          <a:p>
            <a:r>
              <a:t>Four categories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69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First Class</a:t>
            </a:r>
          </a:p>
        </p:txBody>
      </p:sp>
      <p:sp>
        <p:nvSpPr>
          <p:cNvPr id="102" name="Text Placeholder 3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pPr marL="1018309" indent="-1018309"/>
            <a:r>
              <a:rPr sz="9800">
                <a:latin typeface="Times New Roman"/>
                <a:ea typeface="Times New Roman"/>
                <a:cs typeface="Times New Roman"/>
                <a:sym typeface="Times New Roman"/>
              </a:rPr>
              <a:t>εἰ</a:t>
            </a:r>
            <a:r>
              <a:t> in the protasis</a:t>
            </a:r>
          </a:p>
          <a:p>
            <a:r>
              <a:t>Truth of the protasis is assumed for the sake of the argument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69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First Class</a:t>
            </a:r>
          </a:p>
        </p:txBody>
      </p:sp>
      <p:sp>
        <p:nvSpPr>
          <p:cNvPr id="105" name="Text Placeholder 1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Matt 5:30</a:t>
            </a:r>
          </a:p>
          <a:p>
            <a:pPr lvl="1">
              <a:spcBef>
                <a:spcPts val="3000"/>
              </a:spcBef>
            </a:pPr>
            <a:r>
              <a:t>“</a:t>
            </a:r>
            <a:r>
              <a:rPr>
                <a:solidFill>
                  <a:srgbClr val="FFFF00"/>
                </a:solidFill>
              </a:rPr>
              <a:t>If</a:t>
            </a:r>
            <a:r>
              <a:t> (ε</a:t>
            </a:r>
            <a:r>
              <a:rPr>
                <a:latin typeface="+mn-lt"/>
                <a:ea typeface="+mn-ea"/>
                <a:cs typeface="+mn-cs"/>
                <a:sym typeface="Helvetica Neue"/>
              </a:rPr>
              <a:t>ἰ</a:t>
            </a:r>
            <a:r>
              <a:t>) your right hand causes you to sin, cut it off and throw it away from you.”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69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First Class</a:t>
            </a:r>
          </a:p>
        </p:txBody>
      </p:sp>
      <p:sp>
        <p:nvSpPr>
          <p:cNvPr id="108" name="Text Placeholder 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1 Cor 15:13</a:t>
            </a:r>
          </a:p>
          <a:p>
            <a:pPr lvl="1">
              <a:spcBef>
                <a:spcPts val="3000"/>
              </a:spcBef>
            </a:pPr>
            <a:r>
              <a:t>“</a:t>
            </a:r>
            <a:r>
              <a:rPr>
                <a:solidFill>
                  <a:srgbClr val="FFFF00"/>
                </a:solidFill>
              </a:rPr>
              <a:t>If</a:t>
            </a:r>
            <a:r>
              <a:t> (εἰ) there is no resurrection of the dead, not even Christ has been raised.”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lue">
  <a:themeElements>
    <a:clrScheme name="Blue">
      <a:dk1>
        <a:srgbClr val="000000"/>
      </a:dk1>
      <a:lt1>
        <a:srgbClr val="0070C0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Blu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Blu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6477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6477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ue">
  <a:themeElements>
    <a:clrScheme name="Blu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Blu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Blu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6477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6477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476</Words>
  <Application>Microsoft Macintosh PowerPoint</Application>
  <PresentationFormat>Custom</PresentationFormat>
  <Paragraphs>75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Helvetica Neue</vt:lpstr>
      <vt:lpstr>Times New Roman</vt:lpstr>
      <vt:lpstr>Blue</vt:lpstr>
      <vt:lpstr>Odd’s n’ Ends*</vt:lpstr>
      <vt:lpstr>Idioms</vt:lpstr>
      <vt:lpstr>Partial Inflection</vt:lpstr>
      <vt:lpstr>Uninflected</vt:lpstr>
      <vt:lpstr>8 Case System</vt:lpstr>
      <vt:lpstr>Conditional Sentences</vt:lpstr>
      <vt:lpstr>First Class</vt:lpstr>
      <vt:lpstr>First Class</vt:lpstr>
      <vt:lpstr>First Class</vt:lpstr>
      <vt:lpstr>First Class</vt:lpstr>
      <vt:lpstr>Second Class</vt:lpstr>
      <vt:lpstr>Second Class</vt:lpstr>
      <vt:lpstr>Third Class</vt:lpstr>
      <vt:lpstr>Third Class: Present General</vt:lpstr>
      <vt:lpstr>Third Class: More Probable</vt:lpstr>
      <vt:lpstr>Word Order</vt:lpstr>
      <vt:lpstr>Word Order</vt:lpstr>
      <vt:lpstr>Emphasis</vt:lpstr>
      <vt:lpstr>Emphasis</vt:lpstr>
      <vt:lpstr>Emphasis</vt:lpstr>
      <vt:lpstr>Odds n’ Ends: Postpositives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Odd’s n’ Ends*</dc:title>
  <cp:lastModifiedBy>Bill Mounce</cp:lastModifiedBy>
  <cp:revision>1</cp:revision>
  <dcterms:modified xsi:type="dcterms:W3CDTF">2021-05-03T18:38:52Z</dcterms:modified>
</cp:coreProperties>
</file>